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0"/>
  </p:handoutMasterIdLst>
  <p:sldIdLst>
    <p:sldId id="265" r:id="rId2"/>
    <p:sldId id="256" r:id="rId3"/>
    <p:sldId id="257" r:id="rId4"/>
    <p:sldId id="258" r:id="rId5"/>
    <p:sldId id="261" r:id="rId6"/>
    <p:sldId id="259" r:id="rId7"/>
    <p:sldId id="260" r:id="rId8"/>
    <p:sldId id="262" r:id="rId9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5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7D3CAC-CDD3-4330-867E-393284E51C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8E40DF-4698-43A7-91E7-808469C05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78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9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67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2643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93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81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13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0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0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4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9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1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8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7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1D99D0C-1146-4997-9862-A9B88F3D9D2B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81B1A42-5A4F-4A55-BE74-F624A4CD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803400"/>
            <a:ext cx="11699310" cy="1825625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Berlin Sans FB Demi" panose="020E0802020502020306" pitchFamily="34" charset="0"/>
              </a:rPr>
              <a:t>Canyon del Oro HS</a:t>
            </a:r>
            <a:br>
              <a:rPr lang="en-US" sz="4800" b="1" dirty="0">
                <a:latin typeface="Berlin Sans FB Demi" panose="020E0802020502020306" pitchFamily="34" charset="0"/>
              </a:rPr>
            </a:br>
            <a:r>
              <a:rPr lang="en-US" sz="4800" b="1" dirty="0" smtClean="0">
                <a:latin typeface="Berlin Sans FB Demi" panose="020E0802020502020306" pitchFamily="34" charset="0"/>
              </a:rPr>
              <a:t>achieves </a:t>
            </a:r>
            <a:r>
              <a:rPr lang="en-US" sz="4800" b="1" dirty="0">
                <a:latin typeface="Berlin Sans FB Demi" panose="020E0802020502020306" pitchFamily="34" charset="0"/>
              </a:rPr>
              <a:t>National Standards </a:t>
            </a:r>
            <a:br>
              <a:rPr lang="en-US" sz="4800" b="1" dirty="0">
                <a:latin typeface="Berlin Sans FB Demi" panose="020E0802020502020306" pitchFamily="34" charset="0"/>
              </a:rPr>
            </a:br>
            <a:r>
              <a:rPr lang="en-US" sz="4800" b="1" dirty="0">
                <a:latin typeface="Berlin Sans FB Demi" panose="020E0802020502020306" pitchFamily="34" charset="0"/>
              </a:rPr>
              <a:t>for Gifted Education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83" y="488168"/>
            <a:ext cx="1656806" cy="1778155"/>
          </a:xfrm>
          <a:prstGeom prst="rect">
            <a:avLst/>
          </a:prstGeom>
          <a:solidFill>
            <a:schemeClr val="bg1"/>
          </a:solidFill>
          <a:effectLst>
            <a:glow rad="127000">
              <a:srgbClr val="2A5234"/>
            </a:glow>
            <a:softEdge rad="508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645" y="3945808"/>
            <a:ext cx="5632267" cy="1576085"/>
          </a:xfrm>
          <a:prstGeom prst="rect">
            <a:avLst/>
          </a:prstGeom>
          <a:solidFill>
            <a:schemeClr val="bg1"/>
          </a:solidFill>
          <a:effectLst>
            <a:glow rad="127000">
              <a:srgbClr val="2A5234"/>
            </a:glow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1862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0114" y="1538513"/>
            <a:ext cx="8800874" cy="2162629"/>
          </a:xfrm>
          <a:solidFill>
            <a:schemeClr val="bg2">
              <a:lumMod val="40000"/>
              <a:lumOff val="60000"/>
            </a:schemeClr>
          </a:solidFill>
          <a:ln w="76200">
            <a:solidFill>
              <a:srgbClr val="002060"/>
            </a:solidFill>
          </a:ln>
          <a:effectLst>
            <a:glow rad="228600">
              <a:schemeClr val="bg2"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1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Cond" panose="020F0606020208020904" pitchFamily="34" charset="0"/>
              </a:rPr>
              <a:t>CDO </a:t>
            </a:r>
            <a:r>
              <a:rPr lang="en-US" sz="1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Cond" panose="020F0606020208020904" pitchFamily="34" charset="0"/>
              </a:rPr>
              <a:t>REACH</a:t>
            </a:r>
            <a:endParaRPr lang="en-US" sz="149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 Cond" panose="020F06060202080209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4005943"/>
            <a:ext cx="8689976" cy="1676400"/>
          </a:xfrm>
          <a:effectLst>
            <a:glow rad="152400">
              <a:srgbClr val="2A5234"/>
            </a:glow>
          </a:effectLst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Cymry DeBoucher     </a:t>
            </a:r>
          </a:p>
          <a:p>
            <a:pPr>
              <a:spcBef>
                <a:spcPts val="600"/>
              </a:spcBef>
            </a:pPr>
            <a:r>
              <a:rPr lang="en-US" sz="2000" b="1" i="1" dirty="0" smtClean="0">
                <a:solidFill>
                  <a:srgbClr val="2A5234"/>
                </a:solidFill>
                <a:latin typeface="Tekton Pro" panose="020F0603020208020904" pitchFamily="34" charset="0"/>
              </a:rPr>
              <a:t>(</a:t>
            </a:r>
            <a:r>
              <a:rPr lang="en-US" sz="2000" b="1" i="1" dirty="0" smtClean="0">
                <a:solidFill>
                  <a:srgbClr val="2A5234"/>
                </a:solidFill>
                <a:latin typeface="Tekton Pro" panose="020F0603020208020904" pitchFamily="34" charset="0"/>
              </a:rPr>
              <a:t>Kim-</a:t>
            </a:r>
            <a:r>
              <a:rPr lang="en-US" sz="2000" b="1" i="1" dirty="0" err="1" smtClean="0">
                <a:solidFill>
                  <a:srgbClr val="2A5234"/>
                </a:solidFill>
                <a:latin typeface="Tekton Pro" panose="020F0603020208020904" pitchFamily="34" charset="0"/>
              </a:rPr>
              <a:t>ree</a:t>
            </a:r>
            <a:r>
              <a:rPr lang="en-US" sz="2000" b="1" i="1" dirty="0" smtClean="0">
                <a:solidFill>
                  <a:srgbClr val="2A5234"/>
                </a:solidFill>
                <a:latin typeface="Tekton Pro" panose="020F0603020208020904" pitchFamily="34" charset="0"/>
              </a:rPr>
              <a:t>  de-boo-shay)</a:t>
            </a:r>
            <a:endParaRPr lang="en-US" sz="2000" b="1" i="1" dirty="0">
              <a:solidFill>
                <a:srgbClr val="2A5234"/>
              </a:solidFill>
              <a:latin typeface="Tekton Pro" panose="020F06030202080209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56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006" y="609600"/>
            <a:ext cx="7328848" cy="1287439"/>
          </a:xfrm>
          <a:solidFill>
            <a:srgbClr val="2A5234"/>
          </a:solidFill>
          <a:ln w="38100">
            <a:solidFill>
              <a:schemeClr val="tx1"/>
            </a:solidFill>
          </a:ln>
          <a:effectLst>
            <a:softEdge rad="63500"/>
          </a:effectLst>
        </p:spPr>
        <p:txBody>
          <a:bodyPr/>
          <a:lstStyle/>
          <a:p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Pre aP English 9 &amp; 10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/>
            </a:r>
            <a:br>
              <a:rPr lang="en-US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</a:b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Enrichment &amp; extensions</a:t>
            </a:r>
            <a:endParaRPr lang="en-US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2115403"/>
            <a:ext cx="3298976" cy="827952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bg1"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What does it mean to be gifted?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3161719"/>
            <a:ext cx="3298976" cy="1819715"/>
          </a:xfrm>
          <a:ln w="38100">
            <a:solidFill>
              <a:schemeClr val="bg1"/>
            </a:solidFill>
          </a:ln>
          <a:effectLst>
            <a:glow rad="139700">
              <a:schemeClr val="accent4">
                <a:lumMod val="50000"/>
                <a:alpha val="40000"/>
              </a:schemeClr>
            </a:glow>
          </a:effectLst>
        </p:spPr>
        <p:txBody>
          <a:bodyPr/>
          <a:lstStyle/>
          <a:p>
            <a:endParaRPr lang="en-US" sz="600" dirty="0" smtClean="0"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The gifted brain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Gifted intensity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Gifted underachievement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115403"/>
            <a:ext cx="3291521" cy="827952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bg1"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Strategies for success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441348" y="3161719"/>
            <a:ext cx="3303351" cy="1819715"/>
          </a:xfrm>
          <a:ln w="38100">
            <a:solidFill>
              <a:schemeClr val="bg1"/>
            </a:solidFill>
          </a:ln>
          <a:effectLst>
            <a:glow rad="139700">
              <a:schemeClr val="accent4">
                <a:lumMod val="50000"/>
                <a:alpha val="40000"/>
              </a:schemeClr>
            </a:glow>
          </a:effectLst>
        </p:spPr>
        <p:txBody>
          <a:bodyPr/>
          <a:lstStyle/>
          <a:p>
            <a:endParaRPr lang="en-US" sz="600" dirty="0" smtClean="0"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Dealing with Perfectionism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Stress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management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Test-taking Strategies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973298" y="2115403"/>
            <a:ext cx="3304928" cy="827951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bg1">
                <a:alpha val="40000"/>
              </a:schemeClr>
            </a:glow>
          </a:effectLst>
        </p:spPr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Future Paths 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Prep &amp; Exploration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973298" y="3161718"/>
            <a:ext cx="3304928" cy="1819716"/>
          </a:xfrm>
          <a:ln w="38100">
            <a:solidFill>
              <a:schemeClr val="bg1"/>
            </a:solidFill>
          </a:ln>
          <a:effectLst>
            <a:glow rad="139700">
              <a:schemeClr val="accent4">
                <a:lumMod val="50000"/>
                <a:alpha val="40000"/>
              </a:schemeClr>
            </a:glow>
          </a:effectLst>
        </p:spPr>
        <p:txBody>
          <a:bodyPr/>
          <a:lstStyle/>
          <a:p>
            <a:endParaRPr lang="en-US" sz="600" dirty="0" smtClean="0"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Future focus workshop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Academic resumes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Honors seminar prep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811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006" y="609600"/>
            <a:ext cx="7328848" cy="1287439"/>
          </a:xfrm>
          <a:solidFill>
            <a:srgbClr val="2A5234"/>
          </a:solidFill>
          <a:ln w="12700">
            <a:solidFill>
              <a:schemeClr val="tx1"/>
            </a:solidFill>
          </a:ln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Honors Seminar </a:t>
            </a:r>
            <a:r>
              <a:rPr lang="en-US" sz="5400" b="1" dirty="0" smtClean="0">
                <a:solidFill>
                  <a:schemeClr val="bg1"/>
                </a:solidFill>
                <a:latin typeface="Tekton Pro" panose="020F0603020208020904" pitchFamily="34" charset="0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latin typeface="Tekton Pro" panose="020F0603020208020904" pitchFamily="34" charset="0"/>
              </a:rPr>
            </a:br>
            <a:r>
              <a:rPr lang="en-US" sz="2000" b="1" i="1" dirty="0" smtClean="0">
                <a:solidFill>
                  <a:schemeClr val="bg1"/>
                </a:solidFill>
                <a:latin typeface="Tekton Pro" panose="020F0603020208020904" pitchFamily="34" charset="0"/>
              </a:rPr>
              <a:t>(juniors &amp; seniors)</a:t>
            </a:r>
            <a:endParaRPr lang="en-US" sz="2000" b="1" i="1" dirty="0">
              <a:solidFill>
                <a:schemeClr val="bg1"/>
              </a:solidFill>
              <a:latin typeface="Tekton Pro" panose="020F06030202080209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2115403"/>
            <a:ext cx="3298976" cy="613283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Project fieldwork</a:t>
            </a:r>
          </a:p>
          <a:p>
            <a:pPr>
              <a:spcBef>
                <a:spcPts val="0"/>
              </a:spcBef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(180 hours)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7050"/>
            <a:ext cx="3298976" cy="2771579"/>
          </a:xfrm>
          <a:ln w="38100">
            <a:solidFill>
              <a:schemeClr val="bg1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endParaRPr lang="en-US" sz="400" dirty="0" smtClean="0">
              <a:latin typeface="Tekton Pro" panose="020F0603020208020904" pitchFamily="34" charset="0"/>
            </a:endParaRPr>
          </a:p>
          <a:p>
            <a:r>
              <a:rPr lang="en-US" sz="1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Project Choices include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: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Mentorship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Apprenticeship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Entrepreneurship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Community Initiative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115403"/>
            <a:ext cx="3291521" cy="613283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Self-exploration</a:t>
            </a:r>
          </a:p>
          <a:p>
            <a:pPr>
              <a:spcBef>
                <a:spcPts val="0"/>
              </a:spcBef>
            </a:pPr>
            <a:endParaRPr lang="en-US" sz="600" dirty="0">
              <a:latin typeface="Tekton Pro" panose="020F06030202080209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441348" y="2947050"/>
            <a:ext cx="3303351" cy="2771579"/>
          </a:xfrm>
          <a:ln w="38100">
            <a:solidFill>
              <a:schemeClr val="bg1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Passions &amp; values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Aptitudes &amp; Vocations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Missions &amp; goals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Interests &amp; Professions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973298" y="2115403"/>
            <a:ext cx="3304928" cy="613283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Next Steps Prep</a:t>
            </a:r>
          </a:p>
          <a:p>
            <a:pPr>
              <a:spcBef>
                <a:spcPts val="0"/>
              </a:spcBef>
            </a:pPr>
            <a:endParaRPr lang="en-US" sz="700" dirty="0" smtClean="0">
              <a:latin typeface="Tekton Pro" panose="020F06030202080209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973298" y="2947051"/>
            <a:ext cx="3304928" cy="2771578"/>
          </a:xfrm>
          <a:ln w="38100">
            <a:solidFill>
              <a:schemeClr val="bg1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endParaRPr lang="en-US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Research </a:t>
            </a:r>
            <a:r>
              <a:rPr lang="en-US" sz="12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&amp; / or </a:t>
            </a:r>
            <a:r>
              <a:rPr lang="en-US" sz="1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Applications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: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College  &amp; Financial aid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Career Pathways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Interpersonal skills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Leadership </a:t>
            </a:r>
          </a:p>
        </p:txBody>
      </p:sp>
    </p:spTree>
    <p:extLst>
      <p:ext uri="{BB962C8B-B14F-4D97-AF65-F5344CB8AC3E}">
        <p14:creationId xmlns:p14="http://schemas.microsoft.com/office/powerpoint/2010/main" val="220696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006" y="609600"/>
            <a:ext cx="7328848" cy="1287439"/>
          </a:xfrm>
          <a:solidFill>
            <a:srgbClr val="2A5234"/>
          </a:solidFill>
          <a:ln w="28575">
            <a:solidFill>
              <a:schemeClr val="tx1"/>
            </a:solidFill>
          </a:ln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Honors Capstone </a:t>
            </a:r>
            <a:r>
              <a:rPr lang="en-US" sz="5400" b="1" dirty="0" smtClean="0">
                <a:solidFill>
                  <a:schemeClr val="bg1"/>
                </a:solidFill>
                <a:latin typeface="Tekton Pro" panose="020F0603020208020904" pitchFamily="34" charset="0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latin typeface="Tekton Pro" panose="020F0603020208020904" pitchFamily="34" charset="0"/>
              </a:rPr>
            </a:br>
            <a:r>
              <a:rPr lang="en-US" sz="1800" b="1" i="1" dirty="0" smtClean="0">
                <a:solidFill>
                  <a:schemeClr val="bg1"/>
                </a:solidFill>
                <a:latin typeface="Tekton Pro" panose="020F0603020208020904" pitchFamily="34" charset="0"/>
              </a:rPr>
              <a:t>(only for seniors who’ve taken seminar)</a:t>
            </a:r>
            <a:endParaRPr lang="en-US" sz="1800" b="1" i="1" dirty="0">
              <a:solidFill>
                <a:schemeClr val="bg1"/>
              </a:solidFill>
              <a:latin typeface="Tekton Pro" panose="020F06030202080209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2115403"/>
            <a:ext cx="2947026" cy="613283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Project fieldwork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(180 hours)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7050"/>
            <a:ext cx="2947026" cy="2568379"/>
          </a:xfrm>
          <a:ln w="28575">
            <a:solidFill>
              <a:schemeClr val="bg1"/>
            </a:solidFill>
          </a:ln>
          <a:effectLst>
            <a:glow rad="101600">
              <a:schemeClr val="tx2">
                <a:lumMod val="50000"/>
                <a:alpha val="40000"/>
              </a:schemeClr>
            </a:glow>
          </a:effectLst>
        </p:spPr>
        <p:txBody>
          <a:bodyPr/>
          <a:lstStyle/>
          <a:p>
            <a:endParaRPr lang="en-US" sz="200" dirty="0" smtClean="0">
              <a:latin typeface="Tekton Pro" panose="020F0603020208020904" pitchFamily="34" charset="0"/>
            </a:endParaRPr>
          </a:p>
          <a:p>
            <a:r>
              <a:rPr lang="en-US" sz="1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Project Choices include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: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Mentorship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Apprenticeship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Entrepreneurship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Community Initiative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23657" y="2115403"/>
            <a:ext cx="2743201" cy="613283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Next step prep 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Continued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223658" y="2947050"/>
            <a:ext cx="2743200" cy="2568379"/>
          </a:xfrm>
          <a:ln w="28575">
            <a:solidFill>
              <a:schemeClr val="bg1"/>
            </a:solidFill>
          </a:ln>
          <a:effectLst>
            <a:glow rad="101600">
              <a:schemeClr val="tx2">
                <a:lumMod val="50000"/>
                <a:alpha val="40000"/>
              </a:schemeClr>
            </a:glow>
          </a:effectLst>
        </p:spPr>
        <p:txBody>
          <a:bodyPr/>
          <a:lstStyle/>
          <a:p>
            <a:endParaRPr lang="en-US" dirty="0" smtClean="0"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College Applications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Financial aid research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Communication skills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leadership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329715" y="2115403"/>
            <a:ext cx="3948511" cy="613283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Capstone Project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Amphi Together Conference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329715" y="2947051"/>
            <a:ext cx="3948511" cy="2568378"/>
          </a:xfrm>
          <a:ln w="28575">
            <a:solidFill>
              <a:schemeClr val="bg1"/>
            </a:solidFill>
          </a:ln>
          <a:effectLst>
            <a:glow rad="101600">
              <a:schemeClr val="tx2">
                <a:lumMod val="50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en-US" sz="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pPr>
              <a:spcBef>
                <a:spcPts val="0"/>
              </a:spcBef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As a team, Ahs, cDO, &amp; IRHS students</a:t>
            </a:r>
          </a:p>
          <a:p>
            <a:pPr>
              <a:spcBef>
                <a:spcPts val="0"/>
              </a:spcBef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 </a:t>
            </a:r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plan &amp; lead a conference that aims to: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Build community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Find common ground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Identify challenges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Find creative solutions</a:t>
            </a:r>
          </a:p>
        </p:txBody>
      </p:sp>
    </p:spTree>
    <p:extLst>
      <p:ext uri="{BB962C8B-B14F-4D97-AF65-F5344CB8AC3E}">
        <p14:creationId xmlns:p14="http://schemas.microsoft.com/office/powerpoint/2010/main" val="209500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0" y="580571"/>
            <a:ext cx="7242630" cy="1098104"/>
          </a:xfrm>
          <a:solidFill>
            <a:srgbClr val="2A5234"/>
          </a:solidFill>
          <a:ln w="28575">
            <a:solidFill>
              <a:schemeClr val="tx1"/>
            </a:solidFill>
          </a:ln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Student Advocacy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1897039"/>
            <a:ext cx="3298976" cy="831647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latin typeface="Tekton Pro" panose="020F0603020208020904" pitchFamily="34" charset="0"/>
              </a:rPr>
              <a:t>Academic accommodations</a:t>
            </a:r>
            <a:endParaRPr lang="en-US" dirty="0">
              <a:latin typeface="Tekton Pro" panose="020F06030202080209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7050"/>
            <a:ext cx="3298976" cy="2510321"/>
          </a:xfrm>
          <a:ln w="38100">
            <a:solidFill>
              <a:schemeClr val="bg1"/>
            </a:solidFill>
          </a:ln>
          <a:effectLst>
            <a:glow rad="139700">
              <a:schemeClr val="bg1">
                <a:alpha val="40000"/>
              </a:schemeClr>
            </a:glow>
          </a:effectLst>
        </p:spPr>
        <p:txBody>
          <a:bodyPr/>
          <a:lstStyle/>
          <a:p>
            <a:endParaRPr lang="en-US" sz="200" dirty="0" smtClean="0">
              <a:latin typeface="Tekton Pro" panose="020F0603020208020904" pitchFamily="34" charset="0"/>
            </a:endParaRPr>
          </a:p>
          <a:p>
            <a:r>
              <a:rPr lang="en-US" sz="1800" dirty="0" smtClean="0">
                <a:latin typeface="Tekton Pro" panose="020F0603020208020904" pitchFamily="34" charset="0"/>
              </a:rPr>
              <a:t>Acceleration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Self-directed Learning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Alternative curriculum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Dual-enrollment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Distance learning</a:t>
            </a:r>
            <a:endParaRPr lang="en-US" sz="1800" dirty="0">
              <a:latin typeface="Tekton Pro" panose="020F06030202080209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1897039"/>
            <a:ext cx="3291521" cy="831647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latin typeface="Tekton Pro" panose="020F0603020208020904" pitchFamily="34" charset="0"/>
              </a:rPr>
              <a:t>Support &amp; intervention</a:t>
            </a:r>
            <a:endParaRPr lang="en-US" dirty="0">
              <a:latin typeface="Tekton Pro" panose="020F06030202080209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441348" y="2947050"/>
            <a:ext cx="3303351" cy="2510321"/>
          </a:xfrm>
          <a:ln w="38100">
            <a:solidFill>
              <a:schemeClr val="bg1"/>
            </a:solidFill>
          </a:ln>
          <a:effectLst>
            <a:glow rad="139700">
              <a:schemeClr val="bg1"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en-US" sz="200" dirty="0" smtClean="0">
              <a:latin typeface="Tekton Pro" panose="020F0603020208020904" pitchFamily="34" charset="0"/>
            </a:endParaRPr>
          </a:p>
          <a:p>
            <a:r>
              <a:rPr lang="en-US" sz="1800" dirty="0" smtClean="0">
                <a:latin typeface="Tekton Pro" panose="020F0603020208020904" pitchFamily="34" charset="0"/>
              </a:rPr>
              <a:t>Self-advocacy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underachievement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Perfectionism &amp; stress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Executive functions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Testing &amp; Identification</a:t>
            </a:r>
            <a:endParaRPr lang="en-US" sz="1800" dirty="0">
              <a:latin typeface="Tekton Pro" panose="020F06030202080209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973298" y="1897039"/>
            <a:ext cx="3304928" cy="831647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latin typeface="Tekton Pro" panose="020F0603020208020904" pitchFamily="34" charset="0"/>
              </a:rPr>
              <a:t>Outreach</a:t>
            </a:r>
          </a:p>
          <a:p>
            <a:pPr>
              <a:spcBef>
                <a:spcPts val="0"/>
              </a:spcBef>
            </a:pPr>
            <a:endParaRPr lang="en-US" sz="1200" dirty="0" smtClean="0">
              <a:latin typeface="Tekton Pro" panose="020F06030202080209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973298" y="2947051"/>
            <a:ext cx="3304928" cy="2510320"/>
          </a:xfrm>
          <a:ln w="38100">
            <a:solidFill>
              <a:schemeClr val="bg1"/>
            </a:solidFill>
          </a:ln>
          <a:effectLst>
            <a:glow rad="139700">
              <a:schemeClr val="bg1">
                <a:alpha val="40000"/>
              </a:schemeClr>
            </a:glow>
          </a:effectLst>
        </p:spPr>
        <p:txBody>
          <a:bodyPr/>
          <a:lstStyle/>
          <a:p>
            <a:endParaRPr lang="en-US" sz="200" dirty="0" smtClean="0">
              <a:latin typeface="Tekton Pro" panose="020F0603020208020904" pitchFamily="34" charset="0"/>
            </a:endParaRPr>
          </a:p>
          <a:p>
            <a:r>
              <a:rPr lang="en-US" sz="1800" dirty="0" smtClean="0">
                <a:latin typeface="Tekton Pro" panose="020F0603020208020904" pitchFamily="34" charset="0"/>
              </a:rPr>
              <a:t>Parent support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Community forums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Staff development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IEP &amp; 504 meetings</a:t>
            </a:r>
          </a:p>
          <a:p>
            <a:r>
              <a:rPr lang="en-US" sz="1800" dirty="0" smtClean="0">
                <a:latin typeface="Tekton Pro" panose="020F0603020208020904" pitchFamily="34" charset="0"/>
              </a:rPr>
              <a:t>Connection to resources</a:t>
            </a:r>
          </a:p>
        </p:txBody>
      </p:sp>
    </p:spTree>
    <p:extLst>
      <p:ext uri="{BB962C8B-B14F-4D97-AF65-F5344CB8AC3E}">
        <p14:creationId xmlns:p14="http://schemas.microsoft.com/office/powerpoint/2010/main" val="1400878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435429"/>
            <a:ext cx="6821714" cy="1103086"/>
          </a:xfrm>
          <a:solidFill>
            <a:srgbClr val="2A5234"/>
          </a:solidFill>
          <a:ln w="28575">
            <a:solidFill>
              <a:schemeClr val="tx1"/>
            </a:solidFill>
          </a:ln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Academic rigor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1897039"/>
            <a:ext cx="3298976" cy="831647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Accelerated coursework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7051"/>
            <a:ext cx="3298976" cy="2798656"/>
          </a:xfrm>
          <a:ln w="28575">
            <a:solidFill>
              <a:schemeClr val="bg1"/>
            </a:solidFill>
          </a:ln>
          <a:effectLst>
            <a:glow rad="101600">
              <a:schemeClr val="bg1"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en-US" sz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Pre AP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&amp;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 AP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courses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IB Diploma Program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Biotech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&amp; Engineering</a:t>
            </a:r>
          </a:p>
          <a:p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Honors Seminar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&amp;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Capstone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Dual-enrollment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1897039"/>
            <a:ext cx="3291521" cy="831647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Creative Problem-solving programs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xfrm>
            <a:off x="4441348" y="2947051"/>
            <a:ext cx="3303351" cy="2798656"/>
          </a:xfrm>
          <a:ln w="28575">
            <a:solidFill>
              <a:schemeClr val="bg1"/>
            </a:solidFill>
          </a:ln>
          <a:effectLst>
            <a:glow rad="101600">
              <a:schemeClr val="bg1">
                <a:alpha val="40000"/>
              </a:schemeClr>
            </a:glow>
          </a:effectLst>
        </p:spPr>
        <p:txBody>
          <a:bodyPr/>
          <a:lstStyle/>
          <a:p>
            <a:endParaRPr lang="en-US" sz="400" dirty="0" smtClean="0"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Odyssey of the Mind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CIVX – Civic Problem Solving</a:t>
            </a:r>
          </a:p>
          <a:p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973298" y="1897039"/>
            <a:ext cx="3304928" cy="831647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glow rad="101600">
              <a:schemeClr val="tx2">
                <a:lumMod val="75000"/>
                <a:alpha val="40000"/>
              </a:schemeClr>
            </a:glow>
          </a:effectLst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Extracurricular Competitions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973298" y="2947051"/>
            <a:ext cx="3304928" cy="2798656"/>
          </a:xfrm>
          <a:ln w="28575">
            <a:solidFill>
              <a:schemeClr val="bg1"/>
            </a:solidFill>
          </a:ln>
          <a:effectLst>
            <a:glow rad="101600">
              <a:schemeClr val="bg1"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endParaRPr lang="en-US" sz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Academic decathlon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Fine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arts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Robotics- Engineering Club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Hosa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CTE &amp;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JTED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Science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Fair</a:t>
            </a:r>
          </a:p>
          <a:p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342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9485" y="1103086"/>
            <a:ext cx="8800874" cy="3564448"/>
          </a:xfrm>
          <a:solidFill>
            <a:schemeClr val="bg2">
              <a:lumMod val="40000"/>
              <a:lumOff val="60000"/>
            </a:schemeClr>
          </a:solidFill>
          <a:ln w="38100">
            <a:solidFill>
              <a:srgbClr val="002060"/>
            </a:solidFill>
          </a:ln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2400"/>
              </a:spcAft>
            </a:pPr>
            <a:r>
              <a:rPr lang="en-US" sz="107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Cond" panose="020F0606020208020904" pitchFamily="34" charset="0"/>
              </a:rPr>
              <a:t>cdo</a:t>
            </a:r>
            <a:r>
              <a:rPr lang="en-US" sz="107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Cond" panose="020F0606020208020904" pitchFamily="34" charset="0"/>
              </a:rPr>
              <a:t> </a:t>
            </a:r>
            <a:r>
              <a:rPr lang="en-US" sz="107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Cond" panose="020F0606020208020904" pitchFamily="34" charset="0"/>
              </a:rPr>
              <a:t>REACH</a:t>
            </a:r>
            <a:br>
              <a:rPr lang="en-US" sz="107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Cond" panose="020F0606020208020904" pitchFamily="34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Tekton Pro" panose="020F0603020208020904" pitchFamily="34" charset="0"/>
              </a:rPr>
              <a:t>Cymry </a:t>
            </a:r>
            <a:r>
              <a:rPr lang="en-US" sz="4000" b="1" dirty="0" err="1" smtClean="0">
                <a:solidFill>
                  <a:srgbClr val="002060"/>
                </a:solidFill>
                <a:latin typeface="Tekton Pro" panose="020F0603020208020904" pitchFamily="34" charset="0"/>
              </a:rPr>
              <a:t>deboucher</a:t>
            </a:r>
            <a:r>
              <a:rPr lang="en-US" sz="7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/>
            </a:r>
            <a:br>
              <a:rPr lang="en-US" sz="7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>cdebouch@amphi.com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  <a:t/>
            </a:r>
            <a:b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anose="020F0603020208020904" pitchFamily="34" charset="0"/>
              </a:rPr>
            </a:br>
            <a:endParaRPr lang="en-US" sz="3200" u="sng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 Cond" panose="020F06060202080209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9485" y="4818743"/>
            <a:ext cx="7934766" cy="566056"/>
          </a:xfrm>
        </p:spPr>
        <p:txBody>
          <a:bodyPr>
            <a:normAutofit/>
          </a:bodyPr>
          <a:lstStyle/>
          <a:p>
            <a:pPr algn="l"/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anose="020F06030202080209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6205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4214</TotalTime>
  <Words>257</Words>
  <Application>Microsoft Office PowerPoint</Application>
  <PresentationFormat>Widescreen</PresentationFormat>
  <Paragraphs>111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Berlin Sans FB Demi</vt:lpstr>
      <vt:lpstr>Calibri</vt:lpstr>
      <vt:lpstr>Tekton Pro</vt:lpstr>
      <vt:lpstr>Tekton Pro Cond</vt:lpstr>
      <vt:lpstr>Tw Cen MT</vt:lpstr>
      <vt:lpstr>Droplet</vt:lpstr>
      <vt:lpstr>Canyon del Oro HS achieves National Standards  for Gifted Education</vt:lpstr>
      <vt:lpstr>CDO REACH</vt:lpstr>
      <vt:lpstr>Pre aP English 9 &amp; 10  Enrichment &amp; extensions</vt:lpstr>
      <vt:lpstr>Honors Seminar  (juniors &amp; seniors)</vt:lpstr>
      <vt:lpstr>Honors Capstone  (only for seniors who’ve taken seminar)</vt:lpstr>
      <vt:lpstr>Student Advocacy</vt:lpstr>
      <vt:lpstr>Academic rigor</vt:lpstr>
      <vt:lpstr>cdo REACH Cymry deboucher cdebouch@amphi.com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IRHS Gifted Services</dc:title>
  <dc:creator>Williams, Susan</dc:creator>
  <cp:lastModifiedBy>DeBoucher, Cymry</cp:lastModifiedBy>
  <cp:revision>56</cp:revision>
  <cp:lastPrinted>2019-09-24T19:37:56Z</cp:lastPrinted>
  <dcterms:created xsi:type="dcterms:W3CDTF">2019-09-16T20:24:08Z</dcterms:created>
  <dcterms:modified xsi:type="dcterms:W3CDTF">2019-11-13T13:40:45Z</dcterms:modified>
</cp:coreProperties>
</file>